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60" r:id="rId7"/>
    <p:sldId id="265" r:id="rId8"/>
    <p:sldId id="259" r:id="rId9"/>
    <p:sldId id="262" r:id="rId10"/>
    <p:sldId id="261" r:id="rId11"/>
    <p:sldId id="266" r:id="rId12"/>
    <p:sldId id="267" r:id="rId13"/>
    <p:sldId id="269" r:id="rId14"/>
    <p:sldId id="271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2"/>
    <p:restoredTop sz="97872"/>
  </p:normalViewPr>
  <p:slideViewPr>
    <p:cSldViewPr snapToGrid="0">
      <p:cViewPr varScale="1">
        <p:scale>
          <a:sx n="184" d="100"/>
          <a:sy n="184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1565-E9F9-E031-AC1E-F9C5F6976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13FD9-3BCA-EE8C-7202-7EC4D3D64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42DC7-AD28-A9D2-B5B2-646A341D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6FFC5-E6B4-143C-D02C-0843B201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776D5-0B52-C6C4-50D8-6D5B0E39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2940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9AE7-FFE7-860B-CCEB-D207D6A2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D6CA3-4150-6308-5BDF-1C51F4B48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A153-B6EA-D5B8-D11B-18163082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4B10C-17CD-8A0E-BFEF-0A76EFCC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2779D-852D-206B-A5B5-7E3DCB65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9389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952DD-1CAA-63F4-67CD-2638FD9D5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971DE-40DC-263B-0F6D-49EE24E2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905B9-5E91-37E5-D660-C0CFF596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6DE9-B1DD-05FA-3AAD-14233800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7BD9-573D-6F20-EF25-FBE4AC6A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87439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F9AD-28AE-6952-3E43-F43B0CBD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7457D-293B-95EB-05A5-DC7D37E37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5896-7AED-BD69-2E87-83A7F56F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EB68E-3FF2-3B9B-ECFD-E434BA3E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E4FF-5C6A-7EEE-06A0-683135BC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24721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F79E-FF54-D5D6-7DB5-6935969A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285D3-3714-8B3C-84A0-E6EA308E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6AF1D-2023-E5F1-7C4E-0F918F70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5C181-5B84-544B-E3F6-BFD45338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4BF40-781F-33D9-57A9-2826F8B1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0551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AA5F-15C8-DB99-6EC2-148A2481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BAAE-E6A4-E890-D288-9BC135F80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BC9C0-ED97-889B-A3E8-FC665BAA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D2C13-0505-B7E8-EB63-1AE902EE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EAD08-704B-2CED-6B11-4ED9506D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36D61-1B62-3EA8-7182-1E77E459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2572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2308-86FC-3C68-5867-A6FA50AC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E1BA3-DE35-2717-D2EE-59142562C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5131-BCC7-CBDD-E93F-5C911BF75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E98DE-9CFE-7CFB-F4F4-8473F4342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90CE8-46E0-587B-21BE-0161C2477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9BEE9-547E-DCA6-F313-B225B344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91893-A14F-BDDC-5503-059E84AB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62BA2-E3CB-E34A-5435-17C4B2B4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0672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D391-2DCB-A2DA-7356-E4F2B185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85A95-80B3-93F4-525E-4D4A2FFE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924AC-E0D0-4B6E-2E10-9C1E4D5E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9029-6532-9782-65F4-7A829BA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05381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A6AAB-9703-0E14-10BA-21FC7072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73021-5767-BD5D-0BAC-D33F9351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11CCE-4937-FF5E-A134-675384CB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6229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08BB-5FFD-5B01-CE13-83F32253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324EF-8671-4516-4C74-F28FADFF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C235F-12EE-5F30-EB33-FCF9D24D0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CD7AC-E067-B063-CE8D-5B16A581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72021-29C1-3207-B8AC-D8576EFC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0CD2B-E37D-63CD-53CE-790F20E8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82483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186F-3933-4A37-5CFF-25EA3D76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DBE69-6CFF-A074-DE55-275E47A8E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43614-996E-6628-6FA0-609387D8E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58A05-46CF-560F-9841-CB53E990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99B2A-117C-9735-2816-DD62C1E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37057-7115-FDBD-3CC2-05AADC0A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75043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8F568-D6F9-527D-3D71-4D5E9CC3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B17E9-93D8-1B6C-25FC-853446A1F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9E61-FE25-DECE-2229-5E88A1960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51819-A462-5F45-8EA9-9911B076F452}" type="datetimeFigureOut">
              <a:rPr lang="en-SK" smtClean="0"/>
              <a:t>19/02/2023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5306D-AD54-D444-0CD0-9B6869B01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89F1-FC2F-0AB6-A878-A210B9BB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148D-5185-6941-AECB-30F9F841FFA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988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up.lighti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hyperlink" Target="mailto:office@setup.light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i22GUxvEh4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jpeg"/><Relationship Id="rId2" Type="http://schemas.openxmlformats.org/officeDocument/2006/relationships/image" Target="../media/image3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005" y="1041400"/>
            <a:ext cx="9144000" cy="2387600"/>
          </a:xfrm>
        </p:spPr>
        <p:txBody>
          <a:bodyPr/>
          <a:lstStyle/>
          <a:p>
            <a:r>
              <a:rPr lang="en-SK" dirty="0"/>
              <a:t>Company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D615D-E9B6-2C24-637A-4760B1D63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203" y="4431444"/>
            <a:ext cx="2133601" cy="388308"/>
          </a:xfrm>
        </p:spPr>
        <p:txBody>
          <a:bodyPr>
            <a:normAutofit lnSpcReduction="10000"/>
          </a:bodyPr>
          <a:lstStyle/>
          <a:p>
            <a:r>
              <a:rPr lang="en-SK" dirty="0"/>
              <a:t>2023</a:t>
            </a:r>
          </a:p>
          <a:p>
            <a:endParaRPr lang="en-SK" dirty="0"/>
          </a:p>
          <a:p>
            <a:endParaRPr lang="en-SK" dirty="0"/>
          </a:p>
        </p:txBody>
      </p:sp>
      <p:pic>
        <p:nvPicPr>
          <p:cNvPr id="5" name="Picture 4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D74EAA81-63D6-EE30-E695-AA974A80DB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7281"/>
            <a:ext cx="12192000" cy="195072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E4D525-2220-3843-87C9-D267769AF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269" y="1041400"/>
            <a:ext cx="3571461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1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OPTICAL SOLUTIONS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E8C526-6149-DED0-4DA1-C3F2CABD26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293" y="2223077"/>
            <a:ext cx="3121211" cy="2411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495F6-1E75-6D73-49F1-67519C8920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745" y="1925448"/>
            <a:ext cx="3891542" cy="3007101"/>
          </a:xfrm>
          <a:prstGeom prst="rect">
            <a:avLst/>
          </a:prstGeom>
        </p:spPr>
      </p:pic>
      <p:pic>
        <p:nvPicPr>
          <p:cNvPr id="13" name="Picture 1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BDAFB47D-08BC-2156-BF62-0393E394FD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71011"/>
            <a:ext cx="2919426" cy="225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B9CEC-27F5-3A98-BAD2-185211DB62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588" y="2223077"/>
            <a:ext cx="3121210" cy="2411844"/>
          </a:xfrm>
          <a:prstGeom prst="rect">
            <a:avLst/>
          </a:prstGeom>
        </p:spPr>
      </p:pic>
      <p:sp>
        <p:nvSpPr>
          <p:cNvPr id="16" name="Subtitle 5">
            <a:extLst>
              <a:ext uri="{FF2B5EF4-FFF2-40B4-BE49-F238E27FC236}">
                <a16:creationId xmlns:a16="http://schemas.microsoft.com/office/drawing/2014/main" id="{0E9304CB-3FC7-EFFD-17D9-BF26AAE8B21D}"/>
              </a:ext>
            </a:extLst>
          </p:cNvPr>
          <p:cNvSpPr txBox="1">
            <a:spLocks/>
          </p:cNvSpPr>
          <p:nvPr/>
        </p:nvSpPr>
        <p:spPr>
          <a:xfrm>
            <a:off x="853033" y="5049251"/>
            <a:ext cx="1909986" cy="82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PMMA Diffusor</a:t>
            </a:r>
          </a:p>
          <a:p>
            <a:endParaRPr lang="en-GB" sz="13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  <a:p>
            <a:r>
              <a:rPr lang="en-GB" sz="13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Microprisma</a:t>
            </a:r>
            <a:endParaRPr lang="en-GB" sz="13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id="{2369EA94-AF94-D942-CF80-D35B88748DF4}"/>
              </a:ext>
            </a:extLst>
          </p:cNvPr>
          <p:cNvSpPr txBox="1">
            <a:spLocks/>
          </p:cNvSpPr>
          <p:nvPr/>
        </p:nvSpPr>
        <p:spPr>
          <a:xfrm>
            <a:off x="3969905" y="5049251"/>
            <a:ext cx="1909986" cy="827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Precision lens</a:t>
            </a:r>
          </a:p>
          <a:p>
            <a:r>
              <a:rPr lang="en-GB" sz="14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+</a:t>
            </a:r>
          </a:p>
          <a:p>
            <a:r>
              <a:rPr lang="en-GB" sz="14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Darklight</a:t>
            </a:r>
            <a:r>
              <a:rPr lang="en-GB" sz="14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Reflector</a:t>
            </a:r>
          </a:p>
          <a:p>
            <a:endParaRPr lang="en-GB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ACF3DB1C-3749-F95B-87AB-1924E067D406}"/>
              </a:ext>
            </a:extLst>
          </p:cNvPr>
          <p:cNvSpPr txBox="1">
            <a:spLocks/>
          </p:cNvSpPr>
          <p:nvPr/>
        </p:nvSpPr>
        <p:spPr>
          <a:xfrm>
            <a:off x="6600720" y="5079331"/>
            <a:ext cx="1909986" cy="78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Precision lens</a:t>
            </a:r>
          </a:p>
        </p:txBody>
      </p:sp>
      <p:sp>
        <p:nvSpPr>
          <p:cNvPr id="19" name="Subtitle 5">
            <a:extLst>
              <a:ext uri="{FF2B5EF4-FFF2-40B4-BE49-F238E27FC236}">
                <a16:creationId xmlns:a16="http://schemas.microsoft.com/office/drawing/2014/main" id="{909AF4F7-2241-284F-E8F8-E0C9329265D8}"/>
              </a:ext>
            </a:extLst>
          </p:cNvPr>
          <p:cNvSpPr txBox="1">
            <a:spLocks/>
          </p:cNvSpPr>
          <p:nvPr/>
        </p:nvSpPr>
        <p:spPr>
          <a:xfrm>
            <a:off x="9031235" y="5079331"/>
            <a:ext cx="2607390" cy="783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Precision lens</a:t>
            </a:r>
          </a:p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+</a:t>
            </a:r>
          </a:p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Milled light chambers (PURE)</a:t>
            </a:r>
          </a:p>
        </p:txBody>
      </p:sp>
    </p:spTree>
    <p:extLst>
      <p:ext uri="{BB962C8B-B14F-4D97-AF65-F5344CB8AC3E}">
        <p14:creationId xmlns:p14="http://schemas.microsoft.com/office/powerpoint/2010/main" val="271349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THE “PURE” THINKING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B9CEC-27F5-3A98-BAD2-185211DB6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508" y="1818854"/>
            <a:ext cx="4120513" cy="3184033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5DF1412-A919-DCDD-21FB-C82F0780EA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1" y="1271956"/>
            <a:ext cx="4871230" cy="3764132"/>
          </a:xfrm>
          <a:prstGeom prst="rect">
            <a:avLst/>
          </a:prstGeom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55F1C4B8-7E5E-75AD-C8C0-88F3EB05D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565" y="1562006"/>
            <a:ext cx="10628870" cy="584200"/>
          </a:xfrm>
        </p:spPr>
        <p:txBody>
          <a:bodyPr>
            <a:normAutofit fontScale="85000" lnSpcReduction="20000"/>
          </a:bodyPr>
          <a:lstStyle/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Reduction of plastics on the lowest level combined with unique light effect with milled light chambers</a:t>
            </a:r>
          </a:p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“PURE – pure solid wood”</a:t>
            </a:r>
            <a:endParaRPr lang="en-SK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BE03EC-5F0F-6A63-B0EA-DAB49F8ABF30}"/>
              </a:ext>
            </a:extLst>
          </p:cNvPr>
          <p:cNvSpPr txBox="1">
            <a:spLocks/>
          </p:cNvSpPr>
          <p:nvPr/>
        </p:nvSpPr>
        <p:spPr>
          <a:xfrm>
            <a:off x="2064436" y="4572825"/>
            <a:ext cx="1909986" cy="78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Milled light chambers with angled surfaces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90543AC6-E860-26F3-0126-FD25862C4C29}"/>
              </a:ext>
            </a:extLst>
          </p:cNvPr>
          <p:cNvSpPr txBox="1">
            <a:spLocks/>
          </p:cNvSpPr>
          <p:nvPr/>
        </p:nvSpPr>
        <p:spPr>
          <a:xfrm>
            <a:off x="7942933" y="4572825"/>
            <a:ext cx="2564429" cy="78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Milled light chambers with vertical surfaces</a:t>
            </a:r>
          </a:p>
        </p:txBody>
      </p:sp>
      <p:pic>
        <p:nvPicPr>
          <p:cNvPr id="12" name="Picture 11" descr="A picture containing floor, wooden&#10;&#10;Description automatically generated">
            <a:extLst>
              <a:ext uri="{FF2B5EF4-FFF2-40B4-BE49-F238E27FC236}">
                <a16:creationId xmlns:a16="http://schemas.microsoft.com/office/drawing/2014/main" id="{363B41C4-4F59-4D5D-BED3-9315F63C0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880" y="5032707"/>
            <a:ext cx="1931097" cy="1120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26F8C-6ABE-D487-0D35-A748C2FBAE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025" y="5032707"/>
            <a:ext cx="1988042" cy="112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6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7080"/>
            <a:ext cx="9144000" cy="2269836"/>
          </a:xfrm>
        </p:spPr>
        <p:txBody>
          <a:bodyPr>
            <a:normAutofit fontScale="90000"/>
          </a:bodyPr>
          <a:lstStyle/>
          <a:p>
            <a:r>
              <a:rPr lang="en-SK"/>
              <a:t>OPPORTUNITIES</a:t>
            </a:r>
            <a:br>
              <a:rPr lang="en-SK"/>
            </a:br>
            <a:br>
              <a:rPr lang="en-SK"/>
            </a:br>
            <a:endParaRPr lang="en-SK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0"/>
            <a:ext cx="2133600" cy="58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3E0733-6C78-11CD-D653-64AEB5E0EE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812941"/>
            <a:ext cx="7772400" cy="43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/>
          </a:bodyPr>
          <a:lstStyle/>
          <a:p>
            <a:r>
              <a:rPr lang="en-SK" sz="4000" dirty="0"/>
              <a:t>BUILDING WITH WOOD IS TREND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pic>
        <p:nvPicPr>
          <p:cNvPr id="6146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A2811878-5373-1BD7-C5A8-39CCFF7A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51" y="1945198"/>
            <a:ext cx="2471867" cy="16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83267-A359-D673-2C55-9D9614415B94}"/>
              </a:ext>
            </a:extLst>
          </p:cNvPr>
          <p:cNvSpPr txBox="1"/>
          <p:nvPr/>
        </p:nvSpPr>
        <p:spPr>
          <a:xfrm>
            <a:off x="825151" y="3599173"/>
            <a:ext cx="24718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0" u="none" strike="noStrike" dirty="0">
                <a:effectLst/>
                <a:latin typeface="-apple-system"/>
              </a:rPr>
              <a:t>183 m-</a:t>
            </a:r>
            <a:r>
              <a:rPr lang="en-GB" sz="800" b="0" i="0" u="none" strike="noStrike" dirty="0" err="1">
                <a:effectLst/>
                <a:latin typeface="-apple-system"/>
              </a:rPr>
              <a:t>Turm</a:t>
            </a:r>
            <a:r>
              <a:rPr lang="en-GB" sz="800" b="0" i="0" u="none" strike="noStrike" dirty="0">
                <a:effectLst/>
                <a:latin typeface="-apple-system"/>
              </a:rPr>
              <a:t> "C6" AUS / South Perth</a:t>
            </a:r>
            <a:endParaRPr lang="en-SK" sz="800" dirty="0"/>
          </a:p>
        </p:txBody>
      </p:sp>
      <p:pic>
        <p:nvPicPr>
          <p:cNvPr id="6148" name="Picture 4" descr="Chatbot">
            <a:extLst>
              <a:ext uri="{FF2B5EF4-FFF2-40B4-BE49-F238E27FC236}">
                <a16:creationId xmlns:a16="http://schemas.microsoft.com/office/drawing/2014/main" id="{6CA6FE8F-812C-05F0-E1CB-99905BFC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024" y="1945199"/>
            <a:ext cx="2386160" cy="16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9D8B3C-C13D-D4F2-0DA5-452BDFA07199}"/>
              </a:ext>
            </a:extLst>
          </p:cNvPr>
          <p:cNvSpPr txBox="1"/>
          <p:nvPr/>
        </p:nvSpPr>
        <p:spPr>
          <a:xfrm>
            <a:off x="3357024" y="3660728"/>
            <a:ext cx="5375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latin typeface="-apple-system"/>
              </a:rPr>
              <a:t>Mehrstöckiges</a:t>
            </a:r>
            <a:r>
              <a:rPr lang="en-GB" sz="800" dirty="0">
                <a:latin typeface="-apple-system"/>
              </a:rPr>
              <a:t> </a:t>
            </a:r>
            <a:r>
              <a:rPr lang="en-GB" sz="800" dirty="0" err="1">
                <a:latin typeface="-apple-system"/>
              </a:rPr>
              <a:t>Einkaufszentrum</a:t>
            </a:r>
            <a:r>
              <a:rPr lang="en-GB" sz="800" dirty="0">
                <a:latin typeface="-apple-system"/>
              </a:rPr>
              <a:t> </a:t>
            </a:r>
            <a:r>
              <a:rPr lang="en-GB" sz="800" b="0" i="0" u="none" strike="noStrike" dirty="0">
                <a:effectLst/>
                <a:latin typeface="-apple-system"/>
              </a:rPr>
              <a:t>UK / London</a:t>
            </a:r>
            <a:endParaRPr lang="en-SK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F21CC5-DFF4-DC20-F5C9-7F6BB5F80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190" y="1952532"/>
            <a:ext cx="2928890" cy="1646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E31CB-9CA6-B909-E15D-083F33670D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472" y="1945197"/>
            <a:ext cx="2927361" cy="16466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625E71-D8CC-BD98-7F47-21D0C9E2E726}"/>
              </a:ext>
            </a:extLst>
          </p:cNvPr>
          <p:cNvSpPr txBox="1"/>
          <p:nvPr/>
        </p:nvSpPr>
        <p:spPr>
          <a:xfrm>
            <a:off x="8980143" y="3660728"/>
            <a:ext cx="23861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0" u="none" strike="noStrike" dirty="0" err="1">
                <a:effectLst/>
                <a:latin typeface="-apple-system"/>
              </a:rPr>
              <a:t>Bürogebäude</a:t>
            </a:r>
            <a:r>
              <a:rPr lang="en-GB" sz="800" b="0" i="0" u="none" strike="noStrike" dirty="0">
                <a:effectLst/>
                <a:latin typeface="-apple-system"/>
              </a:rPr>
              <a:t> in Chile / Patagonia</a:t>
            </a:r>
            <a:endParaRPr lang="en-SK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DBB38-BC75-25A5-CF18-E5D3966077B2}"/>
              </a:ext>
            </a:extLst>
          </p:cNvPr>
          <p:cNvSpPr txBox="1"/>
          <p:nvPr/>
        </p:nvSpPr>
        <p:spPr>
          <a:xfrm>
            <a:off x="825151" y="4390465"/>
            <a:ext cx="60970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K" sz="1800" dirty="0"/>
              <a:t>DAILY NEWS:</a:t>
            </a:r>
          </a:p>
          <a:p>
            <a:endParaRPr lang="en-S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K" sz="1800" dirty="0"/>
              <a:t>SUSTAINABILTIY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K" dirty="0"/>
              <a:t>CO2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K" sz="1800" dirty="0"/>
              <a:t>CLIMATE FRENDLY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K" sz="1800" dirty="0"/>
              <a:t>CIRCULAR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K" dirty="0"/>
              <a:t>HUMAN CENTRIC</a:t>
            </a:r>
          </a:p>
        </p:txBody>
      </p:sp>
    </p:spTree>
    <p:extLst>
      <p:ext uri="{BB962C8B-B14F-4D97-AF65-F5344CB8AC3E}">
        <p14:creationId xmlns:p14="http://schemas.microsoft.com/office/powerpoint/2010/main" val="228598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53" y="704334"/>
            <a:ext cx="9972693" cy="824470"/>
          </a:xfrm>
        </p:spPr>
        <p:txBody>
          <a:bodyPr>
            <a:normAutofit/>
          </a:bodyPr>
          <a:lstStyle/>
          <a:p>
            <a:r>
              <a:rPr lang="en-SK" sz="4000" dirty="0"/>
              <a:t>EXTENSIVE PORTFOLIO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6F9B8-0E6E-DA28-5D25-F9CC58CD2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07" y="1812695"/>
            <a:ext cx="2911627" cy="4340971"/>
          </a:xfrm>
          <a:prstGeom prst="rect">
            <a:avLst/>
          </a:prstGeom>
        </p:spPr>
      </p:pic>
      <p:sp>
        <p:nvSpPr>
          <p:cNvPr id="4" name="Subtitle 5">
            <a:extLst>
              <a:ext uri="{FF2B5EF4-FFF2-40B4-BE49-F238E27FC236}">
                <a16:creationId xmlns:a16="http://schemas.microsoft.com/office/drawing/2014/main" id="{812BF4D3-F9B4-96F8-82A0-8A0A5DC17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9215" y="2700520"/>
            <a:ext cx="3784172" cy="2291102"/>
          </a:xfrm>
        </p:spPr>
        <p:txBody>
          <a:bodyPr>
            <a:normAutofit/>
          </a:bodyPr>
          <a:lstStyle/>
          <a:p>
            <a:r>
              <a:rPr lang="en-GB" sz="1800" b="1" u="sng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FULL DOCUMENTATION</a:t>
            </a:r>
          </a:p>
          <a:p>
            <a:endParaRPr lang="en-GB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Photometric files</a:t>
            </a:r>
          </a:p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3D Models</a:t>
            </a:r>
          </a:p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Augmented Reality Files</a:t>
            </a:r>
          </a:p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Visualisations</a:t>
            </a:r>
            <a:endParaRPr lang="en-SK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572" y="1048800"/>
            <a:ext cx="9947641" cy="824470"/>
          </a:xfrm>
        </p:spPr>
        <p:txBody>
          <a:bodyPr>
            <a:normAutofit fontScale="90000"/>
          </a:bodyPr>
          <a:lstStyle/>
          <a:p>
            <a:br>
              <a:rPr lang="en-SK" sz="4000" dirty="0"/>
            </a:br>
            <a:r>
              <a:rPr lang="en-SK" sz="4000" dirty="0"/>
              <a:t>THEMES </a:t>
            </a:r>
            <a:br>
              <a:rPr lang="en-SK" sz="4000" dirty="0"/>
            </a:br>
            <a:r>
              <a:rPr lang="en-SK" sz="4000" dirty="0"/>
              <a:t>Make the design fit to the application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0C5020-82B8-BC6F-D294-A4177005A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44" y="2278913"/>
            <a:ext cx="1828800" cy="1885168"/>
          </a:xfrm>
          <a:prstGeom prst="rect">
            <a:avLst/>
          </a:prstGeom>
        </p:spPr>
      </p:pic>
      <p:sp>
        <p:nvSpPr>
          <p:cNvPr id="4" name="Subtitle 5">
            <a:extLst>
              <a:ext uri="{FF2B5EF4-FFF2-40B4-BE49-F238E27FC236}">
                <a16:creationId xmlns:a16="http://schemas.microsoft.com/office/drawing/2014/main" id="{81ED2EAE-0560-F1A8-E2C2-6131A1471227}"/>
              </a:ext>
            </a:extLst>
          </p:cNvPr>
          <p:cNvSpPr txBox="1">
            <a:spLocks/>
          </p:cNvSpPr>
          <p:nvPr/>
        </p:nvSpPr>
        <p:spPr>
          <a:xfrm>
            <a:off x="710771" y="4371781"/>
            <a:ext cx="1828801" cy="34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Mirror for hairdresser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B4932-238D-10A3-9ECF-7723CA5F07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20" y="2407821"/>
            <a:ext cx="3165086" cy="1780361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B2B001B5-33D7-16DE-1BB1-FD2EECC2A29B}"/>
              </a:ext>
            </a:extLst>
          </p:cNvPr>
          <p:cNvSpPr txBox="1">
            <a:spLocks/>
          </p:cNvSpPr>
          <p:nvPr/>
        </p:nvSpPr>
        <p:spPr>
          <a:xfrm>
            <a:off x="9583769" y="4371781"/>
            <a:ext cx="1909986" cy="58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Sombrero for Mexican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restaurants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2C734BCC-DF73-D53F-FEE4-A81B1DADDFF2}"/>
              </a:ext>
            </a:extLst>
          </p:cNvPr>
          <p:cNvSpPr txBox="1">
            <a:spLocks/>
          </p:cNvSpPr>
          <p:nvPr/>
        </p:nvSpPr>
        <p:spPr>
          <a:xfrm>
            <a:off x="3205620" y="4371781"/>
            <a:ext cx="3165086" cy="34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Luminaire shape as company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847BE-FC29-6120-6A82-DA63BB9177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570" y="2458875"/>
            <a:ext cx="1321433" cy="1970137"/>
          </a:xfrm>
          <a:prstGeom prst="rect">
            <a:avLst/>
          </a:prstGeom>
        </p:spPr>
      </p:pic>
      <p:sp>
        <p:nvSpPr>
          <p:cNvPr id="10" name="Subtitle 5">
            <a:extLst>
              <a:ext uri="{FF2B5EF4-FFF2-40B4-BE49-F238E27FC236}">
                <a16:creationId xmlns:a16="http://schemas.microsoft.com/office/drawing/2014/main" id="{40A54A28-DCFD-4D51-65F0-19DD24629E74}"/>
              </a:ext>
            </a:extLst>
          </p:cNvPr>
          <p:cNvSpPr txBox="1">
            <a:spLocks/>
          </p:cNvSpPr>
          <p:nvPr/>
        </p:nvSpPr>
        <p:spPr>
          <a:xfrm>
            <a:off x="6747293" y="4371781"/>
            <a:ext cx="1909986" cy="34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Isolator for electricity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2F332-4EDA-9690-C472-61842E36C7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333" y="2596042"/>
            <a:ext cx="1521638" cy="1634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926866-2D80-7C21-449E-95B628FE81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621" y="4863689"/>
            <a:ext cx="1693084" cy="1428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E3A5D-817F-35E2-6430-EDEA5B6FC6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08" y="5014577"/>
            <a:ext cx="1632555" cy="1126981"/>
          </a:xfrm>
          <a:prstGeom prst="rect">
            <a:avLst/>
          </a:prstGeom>
        </p:spPr>
      </p:pic>
      <p:sp>
        <p:nvSpPr>
          <p:cNvPr id="14" name="Subtitle 5">
            <a:extLst>
              <a:ext uri="{FF2B5EF4-FFF2-40B4-BE49-F238E27FC236}">
                <a16:creationId xmlns:a16="http://schemas.microsoft.com/office/drawing/2014/main" id="{FE5F72C7-14BD-3BB7-2969-B08CE71B1ABB}"/>
              </a:ext>
            </a:extLst>
          </p:cNvPr>
          <p:cNvSpPr txBox="1">
            <a:spLocks/>
          </p:cNvSpPr>
          <p:nvPr/>
        </p:nvSpPr>
        <p:spPr>
          <a:xfrm>
            <a:off x="4852793" y="6101088"/>
            <a:ext cx="3165086" cy="34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189289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/>
          </a:bodyPr>
          <a:lstStyle/>
          <a:p>
            <a:r>
              <a:rPr lang="en-SK" sz="4000" dirty="0"/>
              <a:t>FOKUS IN 2023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A6D61-88F9-A1D5-49C8-90CBAD4ED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7" y="2630501"/>
            <a:ext cx="970599" cy="750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A598C-84F8-F741-13D3-A3B6A77E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223" y="2570881"/>
            <a:ext cx="1243752" cy="750008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34EB874-4061-3687-9F91-B28EFE6E58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702" y="2570881"/>
            <a:ext cx="2240344" cy="1046913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820EEBC3-E880-2E4A-77F8-BF68F2F29B08}"/>
              </a:ext>
            </a:extLst>
          </p:cNvPr>
          <p:cNvSpPr txBox="1">
            <a:spLocks/>
          </p:cNvSpPr>
          <p:nvPr/>
        </p:nvSpPr>
        <p:spPr>
          <a:xfrm>
            <a:off x="461006" y="3995106"/>
            <a:ext cx="1866379" cy="824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Extension Wood MINI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Portfolio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48V / 220V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BE0EAE1F-3916-4B44-DD0D-09CD7C798C3D}"/>
              </a:ext>
            </a:extLst>
          </p:cNvPr>
          <p:cNvSpPr txBox="1">
            <a:spLocks/>
          </p:cNvSpPr>
          <p:nvPr/>
        </p:nvSpPr>
        <p:spPr>
          <a:xfrm>
            <a:off x="7755834" y="4004003"/>
            <a:ext cx="4089802" cy="94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Wood Pendant developments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48V / 220V</a:t>
            </a:r>
          </a:p>
          <a:p>
            <a:endParaRPr lang="en-GB" sz="13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088E3F3D-688D-2CB7-5437-7C34AC022209}"/>
              </a:ext>
            </a:extLst>
          </p:cNvPr>
          <p:cNvSpPr txBox="1">
            <a:spLocks/>
          </p:cNvSpPr>
          <p:nvPr/>
        </p:nvSpPr>
        <p:spPr>
          <a:xfrm>
            <a:off x="2400909" y="4004829"/>
            <a:ext cx="1866379" cy="805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Extension Wood DUAL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Portfolio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Square shape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3C880032-CBF4-6FAC-4930-05892ED07D7D}"/>
              </a:ext>
            </a:extLst>
          </p:cNvPr>
          <p:cNvSpPr txBox="1">
            <a:spLocks/>
          </p:cNvSpPr>
          <p:nvPr/>
        </p:nvSpPr>
        <p:spPr>
          <a:xfrm>
            <a:off x="4788914" y="4004829"/>
            <a:ext cx="2240132" cy="61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Introduction Wood Ring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AEE486-5541-58CB-0C20-146D2AB93C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672" y="2055497"/>
            <a:ext cx="1499749" cy="1747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D57E2E-F7AD-8B79-3ED0-63A10E64EAE8}"/>
              </a:ext>
            </a:extLst>
          </p:cNvPr>
          <p:cNvSpPr txBox="1"/>
          <p:nvPr/>
        </p:nvSpPr>
        <p:spPr>
          <a:xfrm>
            <a:off x="4496167" y="5301169"/>
            <a:ext cx="319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>
                <a:latin typeface="Acumin Pro Extra Light" panose="020B0304020202020204" pitchFamily="34" charset="77"/>
              </a:rPr>
              <a:t>Strong focus to Design</a:t>
            </a:r>
          </a:p>
          <a:p>
            <a:pPr algn="ctr"/>
            <a:endParaRPr lang="en-SK" dirty="0">
              <a:latin typeface="Acumin Pro Extra Light" panose="020B0304020202020204" pitchFamily="34" charset="77"/>
            </a:endParaRPr>
          </a:p>
          <a:p>
            <a:pPr algn="ctr"/>
            <a:r>
              <a:rPr lang="en-SK" dirty="0">
                <a:latin typeface="Acumin Pro Extra Light" panose="020B0304020202020204" pitchFamily="34" charset="77"/>
              </a:rPr>
              <a:t>Products with higher IP rating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8E128F-EBA9-1A4E-7F40-7DC1636B43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421" y="2482048"/>
            <a:ext cx="3204253" cy="10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499" y="1336898"/>
            <a:ext cx="10359024" cy="1556614"/>
          </a:xfrm>
        </p:spPr>
        <p:txBody>
          <a:bodyPr>
            <a:noAutofit/>
          </a:bodyPr>
          <a:lstStyle/>
          <a:p>
            <a:r>
              <a:rPr lang="en-SK" dirty="0"/>
              <a:t>THANKS</a:t>
            </a:r>
            <a:br>
              <a:rPr lang="en-SK" dirty="0"/>
            </a:br>
            <a:r>
              <a:rPr lang="en-SK" dirty="0"/>
              <a:t>for your attention!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198" y="3685075"/>
            <a:ext cx="2133600" cy="584200"/>
          </a:xfrm>
          <a:prstGeom prst="rect">
            <a:avLst/>
          </a:prstGeom>
        </p:spPr>
      </p:pic>
      <p:sp>
        <p:nvSpPr>
          <p:cNvPr id="13" name="Subtitle 5">
            <a:extLst>
              <a:ext uri="{FF2B5EF4-FFF2-40B4-BE49-F238E27FC236}">
                <a16:creationId xmlns:a16="http://schemas.microsoft.com/office/drawing/2014/main" id="{30BC54F5-4D1B-8E78-7AD7-3357F9051013}"/>
              </a:ext>
            </a:extLst>
          </p:cNvPr>
          <p:cNvSpPr txBox="1">
            <a:spLocks/>
          </p:cNvSpPr>
          <p:nvPr/>
        </p:nvSpPr>
        <p:spPr>
          <a:xfrm>
            <a:off x="4514587" y="4742795"/>
            <a:ext cx="3162823" cy="155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Setup.lighting</a:t>
            </a:r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</a:t>
            </a:r>
            <a:r>
              <a:rPr lang="en-GB" sz="13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s.r.o.</a:t>
            </a:r>
            <a:endParaRPr lang="en-GB" sz="13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SK – 919 32 </a:t>
            </a:r>
            <a:r>
              <a:rPr lang="en-GB" sz="13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Opoj</a:t>
            </a:r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335</a:t>
            </a: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  <a:hlinkClick r:id="rId3"/>
              </a:rPr>
              <a:t>https://www.setup.lighting</a:t>
            </a:r>
            <a:endParaRPr lang="en-GB" sz="13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  <a:hlinkClick r:id="rId4"/>
              </a:rPr>
              <a:t>office@setup.lighting</a:t>
            </a:r>
            <a:endParaRPr lang="en-GB" sz="13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Mobil: +412 917 684</a:t>
            </a:r>
          </a:p>
          <a:p>
            <a:endParaRPr lang="en-GB" sz="13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sp>
        <p:nvSpPr>
          <p:cNvPr id="16" name="Subtitle 5">
            <a:extLst>
              <a:ext uri="{FF2B5EF4-FFF2-40B4-BE49-F238E27FC236}">
                <a16:creationId xmlns:a16="http://schemas.microsoft.com/office/drawing/2014/main" id="{D100E15C-BEF2-DD62-7CCE-951C36E86700}"/>
              </a:ext>
            </a:extLst>
          </p:cNvPr>
          <p:cNvSpPr txBox="1">
            <a:spLocks/>
          </p:cNvSpPr>
          <p:nvPr/>
        </p:nvSpPr>
        <p:spPr>
          <a:xfrm>
            <a:off x="8452184" y="5944507"/>
            <a:ext cx="3162823" cy="230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E61410-69D8-C7B9-BA73-B586C9C586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68" y="4010752"/>
            <a:ext cx="1291453" cy="1678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AE229E-45A8-BD93-BF96-1F32A49DA2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679" y="3739501"/>
            <a:ext cx="1832775" cy="2006588"/>
          </a:xfrm>
          <a:prstGeom prst="rect">
            <a:avLst/>
          </a:prstGeom>
        </p:spPr>
      </p:pic>
      <p:sp>
        <p:nvSpPr>
          <p:cNvPr id="19" name="Subtitle 5">
            <a:extLst>
              <a:ext uri="{FF2B5EF4-FFF2-40B4-BE49-F238E27FC236}">
                <a16:creationId xmlns:a16="http://schemas.microsoft.com/office/drawing/2014/main" id="{BC7562F6-4E8D-29CC-1EA8-AAFCB3F039A1}"/>
              </a:ext>
            </a:extLst>
          </p:cNvPr>
          <p:cNvSpPr txBox="1">
            <a:spLocks/>
          </p:cNvSpPr>
          <p:nvPr/>
        </p:nvSpPr>
        <p:spPr>
          <a:xfrm>
            <a:off x="1306793" y="5907084"/>
            <a:ext cx="2433020" cy="7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Pictures and videos </a:t>
            </a:r>
          </a:p>
          <a:p>
            <a:r>
              <a:rPr lang="en-GB" sz="11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about news out of production</a:t>
            </a:r>
          </a:p>
        </p:txBody>
      </p:sp>
    </p:spTree>
    <p:extLst>
      <p:ext uri="{BB962C8B-B14F-4D97-AF65-F5344CB8AC3E}">
        <p14:creationId xmlns:p14="http://schemas.microsoft.com/office/powerpoint/2010/main" val="149624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WOOD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55F1C4B8-7E5E-75AD-C8C0-88F3EB05D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564" y="1413903"/>
            <a:ext cx="10628870" cy="5842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PERFECTLY IMPERFECT</a:t>
            </a:r>
            <a:endParaRPr lang="en-SK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BCC45-F731-A3CC-5BDC-D5470A16ECEF}"/>
              </a:ext>
            </a:extLst>
          </p:cNvPr>
          <p:cNvSpPr txBox="1"/>
          <p:nvPr/>
        </p:nvSpPr>
        <p:spPr>
          <a:xfrm>
            <a:off x="8319963" y="6372554"/>
            <a:ext cx="1709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K" sz="1200" dirty="0"/>
              <a:t>Source: ProHolz Austria</a:t>
            </a:r>
          </a:p>
        </p:txBody>
      </p:sp>
      <p:pic>
        <p:nvPicPr>
          <p:cNvPr id="4" name="Online Media 3" descr="Wood, it's genius! Hardly any other material leaves a smaller CO2-Footprint than wood.">
            <a:hlinkClick r:id="" action="ppaction://media"/>
            <a:extLst>
              <a:ext uri="{FF2B5EF4-FFF2-40B4-BE49-F238E27FC236}">
                <a16:creationId xmlns:a16="http://schemas.microsoft.com/office/drawing/2014/main" id="{206BB87E-FEC4-4D4B-AE05-1C54E63B45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2232" y="1883201"/>
            <a:ext cx="7867535" cy="44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GB" dirty="0"/>
              <a:t>ABOUT US</a:t>
            </a:r>
            <a:endParaRPr lang="en-SK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B408C85-B446-C0DB-5F02-CAE300CF5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02840"/>
            <a:ext cx="10628870" cy="11165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Acumin Pro Extra Light" panose="020B0304020202020204" pitchFamily="34" charset="77"/>
              </a:rPr>
              <a:t>Manufacture for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  <a:latin typeface="Acumin Pro Extra Light" panose="020B0304020202020204" pitchFamily="34" charset="77"/>
              </a:rPr>
              <a:t> </a:t>
            </a:r>
            <a:r>
              <a:rPr lang="en-GB" b="1" dirty="0">
                <a:solidFill>
                  <a:schemeClr val="accent6"/>
                </a:solidFill>
                <a:latin typeface="Acumin Pro Extra Light" panose="020B0304020202020204" pitchFamily="34" charset="77"/>
              </a:rPr>
              <a:t>I</a:t>
            </a:r>
            <a:r>
              <a:rPr lang="en-GB" b="1" i="0" u="none" strike="noStrike" dirty="0">
                <a:solidFill>
                  <a:schemeClr val="accent6"/>
                </a:solidFill>
                <a:effectLst/>
                <a:latin typeface="Acumin Pro Extra Light" panose="020B0304020202020204" pitchFamily="34" charset="77"/>
              </a:rPr>
              <a:t>nnovative lighting solutions made of solid wood</a:t>
            </a:r>
          </a:p>
          <a:p>
            <a:pPr algn="ctr"/>
            <a:r>
              <a:rPr lang="en-GB" sz="1700" i="0" u="none" strike="noStrike" dirty="0">
                <a:effectLst/>
                <a:latin typeface="var(--h2_typography-font-family)"/>
              </a:rPr>
              <a:t>as individual as your personal fingerprint</a:t>
            </a:r>
          </a:p>
        </p:txBody>
      </p:sp>
      <p:pic>
        <p:nvPicPr>
          <p:cNvPr id="9" name="Picture 8" descr="A group of people wearing orange shirts&#10;&#10;Description automatically generated">
            <a:extLst>
              <a:ext uri="{FF2B5EF4-FFF2-40B4-BE49-F238E27FC236}">
                <a16:creationId xmlns:a16="http://schemas.microsoft.com/office/drawing/2014/main" id="{96767D9D-83C5-3A2F-E358-92189220E5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382" y="3274540"/>
            <a:ext cx="4318688" cy="2879125"/>
          </a:xfrm>
          <a:prstGeom prst="rect">
            <a:avLst/>
          </a:prstGeom>
        </p:spPr>
      </p:pic>
      <p:sp>
        <p:nvSpPr>
          <p:cNvPr id="10" name="Subtitle 5">
            <a:extLst>
              <a:ext uri="{FF2B5EF4-FFF2-40B4-BE49-F238E27FC236}">
                <a16:creationId xmlns:a16="http://schemas.microsoft.com/office/drawing/2014/main" id="{03BFFC34-4C0B-249B-4F35-92AF623FF2E9}"/>
              </a:ext>
            </a:extLst>
          </p:cNvPr>
          <p:cNvSpPr txBox="1">
            <a:spLocks/>
          </p:cNvSpPr>
          <p:nvPr/>
        </p:nvSpPr>
        <p:spPr>
          <a:xfrm>
            <a:off x="724930" y="3319163"/>
            <a:ext cx="6133070" cy="2506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Established:		2018</a:t>
            </a:r>
          </a:p>
          <a:p>
            <a:pPr algn="l"/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Seat of the company:	</a:t>
            </a:r>
            <a:r>
              <a:rPr lang="en-GB" sz="18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Opoj</a:t>
            </a:r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/</a:t>
            </a:r>
            <a:r>
              <a:rPr lang="en-GB" sz="18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Trnava</a:t>
            </a:r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/ Slovakia</a:t>
            </a:r>
          </a:p>
          <a:p>
            <a:pPr algn="l"/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Production location:		</a:t>
            </a:r>
            <a:r>
              <a:rPr lang="en-GB" sz="18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Kuty</a:t>
            </a:r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(3 country triangle AT,CZ,SK)</a:t>
            </a:r>
          </a:p>
          <a:p>
            <a:pPr algn="l"/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Start with wood products:	2020</a:t>
            </a:r>
          </a:p>
          <a:p>
            <a:pPr algn="l"/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Turnover 2022:		700.000 Euro</a:t>
            </a:r>
          </a:p>
          <a:p>
            <a:pPr algn="l"/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Employees:		6</a:t>
            </a:r>
          </a:p>
          <a:p>
            <a:pPr algn="l"/>
            <a:r>
              <a:rPr lang="en-SK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Business background:	Lighting</a:t>
            </a:r>
          </a:p>
        </p:txBody>
      </p:sp>
    </p:spTree>
    <p:extLst>
      <p:ext uri="{BB962C8B-B14F-4D97-AF65-F5344CB8AC3E}">
        <p14:creationId xmlns:p14="http://schemas.microsoft.com/office/powerpoint/2010/main" val="108344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REFERENCE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55F1C4B8-7E5E-75AD-C8C0-88F3EB05D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565" y="1562005"/>
            <a:ext cx="10628870" cy="753999"/>
          </a:xfrm>
        </p:spPr>
        <p:txBody>
          <a:bodyPr>
            <a:normAutofit lnSpcReduction="10000"/>
          </a:bodyPr>
          <a:lstStyle/>
          <a:p>
            <a:r>
              <a:rPr lang="en-GB" sz="21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Biggest solid wood LED project in Europe</a:t>
            </a:r>
          </a:p>
          <a:p>
            <a:r>
              <a:rPr lang="en-GB" sz="1800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Waldhausclinik</a:t>
            </a:r>
            <a:r>
              <a:rPr lang="en-GB" sz="18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Chur / Schweiz</a:t>
            </a:r>
            <a:endParaRPr lang="en-SK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pic>
        <p:nvPicPr>
          <p:cNvPr id="21" name="Picture 20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4DAC33FE-D097-3D01-E141-D9FCADE1D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65" y="2316005"/>
            <a:ext cx="1992635" cy="1328423"/>
          </a:xfrm>
          <a:prstGeom prst="rect">
            <a:avLst/>
          </a:prstGeom>
        </p:spPr>
      </p:pic>
      <p:pic>
        <p:nvPicPr>
          <p:cNvPr id="23" name="Picture 22" descr="A picture containing indoor, wall, floor, building&#10;&#10;Description automatically generated">
            <a:extLst>
              <a:ext uri="{FF2B5EF4-FFF2-40B4-BE49-F238E27FC236}">
                <a16:creationId xmlns:a16="http://schemas.microsoft.com/office/drawing/2014/main" id="{9D63EB46-7C47-2904-B815-7D8AD1064E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572" y="2316005"/>
            <a:ext cx="1945807" cy="2724584"/>
          </a:xfrm>
          <a:prstGeom prst="rect">
            <a:avLst/>
          </a:prstGeom>
        </p:spPr>
      </p:pic>
      <p:pic>
        <p:nvPicPr>
          <p:cNvPr id="25" name="Picture 24" descr="A picture containing wall, floor, indoor, building&#10;&#10;Description automatically generated">
            <a:extLst>
              <a:ext uri="{FF2B5EF4-FFF2-40B4-BE49-F238E27FC236}">
                <a16:creationId xmlns:a16="http://schemas.microsoft.com/office/drawing/2014/main" id="{61152670-E964-D22D-C48A-D8BAE3190D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652" y="2316005"/>
            <a:ext cx="1816097" cy="2727555"/>
          </a:xfrm>
          <a:prstGeom prst="rect">
            <a:avLst/>
          </a:prstGeom>
        </p:spPr>
      </p:pic>
      <p:pic>
        <p:nvPicPr>
          <p:cNvPr id="27" name="Picture 26" descr="A picture containing wall, indoor, floor, ceiling&#10;&#10;Description automatically generated">
            <a:extLst>
              <a:ext uri="{FF2B5EF4-FFF2-40B4-BE49-F238E27FC236}">
                <a16:creationId xmlns:a16="http://schemas.microsoft.com/office/drawing/2014/main" id="{71C0CD70-AC61-95BB-274B-2AB0F4CDD5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023" y="2316005"/>
            <a:ext cx="1945806" cy="2724584"/>
          </a:xfrm>
          <a:prstGeom prst="rect">
            <a:avLst/>
          </a:prstGeom>
        </p:spPr>
      </p:pic>
      <p:pic>
        <p:nvPicPr>
          <p:cNvPr id="29" name="Picture 28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7DF21F05-E0E0-3D75-08F5-7393A4E6A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65" y="3716331"/>
            <a:ext cx="1992635" cy="1328423"/>
          </a:xfrm>
          <a:prstGeom prst="rect">
            <a:avLst/>
          </a:prstGeom>
        </p:spPr>
      </p:pic>
      <p:pic>
        <p:nvPicPr>
          <p:cNvPr id="31" name="Picture 30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99E8EFE7-FC56-6F37-5DB5-19C6D3B4EF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261" y="5210388"/>
            <a:ext cx="1479193" cy="1109395"/>
          </a:xfrm>
          <a:prstGeom prst="rect">
            <a:avLst/>
          </a:prstGeom>
        </p:spPr>
      </p:pic>
      <p:pic>
        <p:nvPicPr>
          <p:cNvPr id="33" name="Picture 32" descr="A room with chairs and tables&#10;&#10;Description automatically generated with medium confidence">
            <a:extLst>
              <a:ext uri="{FF2B5EF4-FFF2-40B4-BE49-F238E27FC236}">
                <a16:creationId xmlns:a16="http://schemas.microsoft.com/office/drawing/2014/main" id="{FC0D5DAE-D1EB-5D90-C70F-53A39F6AEC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45" y="5210388"/>
            <a:ext cx="1664094" cy="1109396"/>
          </a:xfrm>
          <a:prstGeom prst="rect">
            <a:avLst/>
          </a:prstGeom>
        </p:spPr>
      </p:pic>
      <p:pic>
        <p:nvPicPr>
          <p:cNvPr id="35" name="Picture 34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44FCFABE-23F3-3FF5-4062-EE771FB4A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65" y="5210389"/>
            <a:ext cx="1664093" cy="1109395"/>
          </a:xfrm>
          <a:prstGeom prst="rect">
            <a:avLst/>
          </a:prstGeom>
        </p:spPr>
      </p:pic>
      <p:pic>
        <p:nvPicPr>
          <p:cNvPr id="37" name="Picture 36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00313EE4-69AB-82D2-6EEF-1315BDEC1FD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12" y="5210388"/>
            <a:ext cx="1664093" cy="1109395"/>
          </a:xfrm>
          <a:prstGeom prst="rect">
            <a:avLst/>
          </a:prstGeom>
        </p:spPr>
      </p:pic>
      <p:pic>
        <p:nvPicPr>
          <p:cNvPr id="41" name="Picture 40" descr="A picture containing indoor, wardrobe, bathroom, file&#10;&#10;Description automatically generated">
            <a:extLst>
              <a:ext uri="{FF2B5EF4-FFF2-40B4-BE49-F238E27FC236}">
                <a16:creationId xmlns:a16="http://schemas.microsoft.com/office/drawing/2014/main" id="{467FFD92-9EDA-8568-B4C5-4DEDB03EF5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76" y="5210388"/>
            <a:ext cx="1664093" cy="1109395"/>
          </a:xfrm>
          <a:prstGeom prst="rect">
            <a:avLst/>
          </a:prstGeom>
        </p:spPr>
      </p:pic>
      <p:pic>
        <p:nvPicPr>
          <p:cNvPr id="45" name="Picture 44" descr="A wooden bowl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961B6A2-20DF-677A-390C-F7F657E6B8C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874" y="2316005"/>
            <a:ext cx="1408134" cy="938756"/>
          </a:xfrm>
          <a:prstGeom prst="rect">
            <a:avLst/>
          </a:prstGeom>
        </p:spPr>
      </p:pic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9E7E070D-A3C6-4DDF-4BAB-90CF95A2C7D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143" y="4349018"/>
            <a:ext cx="1408135" cy="938757"/>
          </a:xfrm>
          <a:prstGeom prst="rect">
            <a:avLst/>
          </a:prstGeom>
        </p:spPr>
      </p:pic>
      <p:pic>
        <p:nvPicPr>
          <p:cNvPr id="49" name="Picture 48" descr="A wooden plat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73685FD-8608-0CC7-7B4C-C81E4C8C9E8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144" y="3348534"/>
            <a:ext cx="1408134" cy="938235"/>
          </a:xfrm>
          <a:prstGeom prst="rect">
            <a:avLst/>
          </a:prstGeom>
        </p:spPr>
      </p:pic>
      <p:pic>
        <p:nvPicPr>
          <p:cNvPr id="51" name="Picture 50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31DBD70A-AFFB-20F5-EF16-902B21B733D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142" y="5381026"/>
            <a:ext cx="1408136" cy="9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SUCCESSFUL AKQUISITION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sp>
        <p:nvSpPr>
          <p:cNvPr id="10" name="Subtitle 5">
            <a:extLst>
              <a:ext uri="{FF2B5EF4-FFF2-40B4-BE49-F238E27FC236}">
                <a16:creationId xmlns:a16="http://schemas.microsoft.com/office/drawing/2014/main" id="{03BFFC34-4C0B-249B-4F35-92AF623FF2E9}"/>
              </a:ext>
            </a:extLst>
          </p:cNvPr>
          <p:cNvSpPr txBox="1">
            <a:spLocks/>
          </p:cNvSpPr>
          <p:nvPr/>
        </p:nvSpPr>
        <p:spPr>
          <a:xfrm>
            <a:off x="724930" y="3319162"/>
            <a:ext cx="6133070" cy="283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9A6849-072F-2BAF-5A09-9BC8817975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043" y="1648938"/>
            <a:ext cx="5420638" cy="45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TECHNOLOGIES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058230C-88B7-7A3D-6704-C5583E37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15" y="1913775"/>
            <a:ext cx="5350043" cy="24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20CF8E2-1EB0-7D87-162F-197E86C0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15" y="4452546"/>
            <a:ext cx="2123659" cy="9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2B2D056-C81E-DCD0-BF23-3F99B696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048" y="4452546"/>
            <a:ext cx="2123659" cy="9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CA298C1-265F-9011-BB22-6DAAEE31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981" y="4441754"/>
            <a:ext cx="2005828" cy="9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16165F8-49D7-094A-FA6D-FCB6A974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083" y="4441754"/>
            <a:ext cx="2037587" cy="9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C24AEBFD-D897-4E4F-B154-76BF529B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944" y="4441754"/>
            <a:ext cx="2005828" cy="9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4690DD-8DDF-9447-95C9-67091F382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262" y="1913775"/>
            <a:ext cx="5088510" cy="2419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C1324-2D8D-B7BA-421C-520F89E0BC69}"/>
              </a:ext>
            </a:extLst>
          </p:cNvPr>
          <p:cNvSpPr txBox="1"/>
          <p:nvPr/>
        </p:nvSpPr>
        <p:spPr>
          <a:xfrm>
            <a:off x="806114" y="5784334"/>
            <a:ext cx="10509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CNC Milling (Milling head 90° </a:t>
            </a:r>
            <a:r>
              <a:rPr lang="en-GB" sz="1200" b="1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turnable</a:t>
            </a:r>
            <a:r>
              <a:rPr lang="en-GB" sz="1200" b="1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), CNC turning with rotation axis, </a:t>
            </a:r>
            <a:r>
              <a:rPr lang="en-GB" sz="1200" b="1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Lasercutting</a:t>
            </a:r>
            <a:r>
              <a:rPr lang="en-GB" sz="1200" b="1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, CNC Bending, Laser Welding, Laser Cleaning, 3D </a:t>
            </a:r>
            <a:r>
              <a:rPr lang="en-GB" sz="1200" b="1" dirty="0" err="1">
                <a:latin typeface="Acumin Pro Extra Light" panose="020B0304020202020204" pitchFamily="34" charset="77"/>
                <a:cs typeface="Arial Narrow" panose="020B0604020202020204" pitchFamily="34" charset="0"/>
              </a:rPr>
              <a:t>Pring</a:t>
            </a:r>
            <a:r>
              <a:rPr lang="en-GB" sz="1200" b="1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 </a:t>
            </a:r>
            <a:endParaRPr lang="en-SK" sz="1200" b="1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2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INDIVIDUAL AND FAST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sp>
        <p:nvSpPr>
          <p:cNvPr id="10" name="Subtitle 5">
            <a:extLst>
              <a:ext uri="{FF2B5EF4-FFF2-40B4-BE49-F238E27FC236}">
                <a16:creationId xmlns:a16="http://schemas.microsoft.com/office/drawing/2014/main" id="{03BFFC34-4C0B-249B-4F35-92AF623FF2E9}"/>
              </a:ext>
            </a:extLst>
          </p:cNvPr>
          <p:cNvSpPr txBox="1">
            <a:spLocks/>
          </p:cNvSpPr>
          <p:nvPr/>
        </p:nvSpPr>
        <p:spPr>
          <a:xfrm>
            <a:off x="724930" y="3319162"/>
            <a:ext cx="6133070" cy="283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pic>
        <p:nvPicPr>
          <p:cNvPr id="16" name="Picture 1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E6BCCCFC-CF90-E887-9EFE-55814BD84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199" y="1648938"/>
            <a:ext cx="6775601" cy="42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MATERIALS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sp>
        <p:nvSpPr>
          <p:cNvPr id="10" name="Subtitle 5">
            <a:extLst>
              <a:ext uri="{FF2B5EF4-FFF2-40B4-BE49-F238E27FC236}">
                <a16:creationId xmlns:a16="http://schemas.microsoft.com/office/drawing/2014/main" id="{03BFFC34-4C0B-249B-4F35-92AF623FF2E9}"/>
              </a:ext>
            </a:extLst>
          </p:cNvPr>
          <p:cNvSpPr txBox="1">
            <a:spLocks/>
          </p:cNvSpPr>
          <p:nvPr/>
        </p:nvSpPr>
        <p:spPr>
          <a:xfrm>
            <a:off x="724930" y="3319162"/>
            <a:ext cx="6133070" cy="283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pic>
        <p:nvPicPr>
          <p:cNvPr id="5" name="Picture 4" descr="A picture containing text, ground, outdoor&#10;&#10;Description automatically generated">
            <a:extLst>
              <a:ext uri="{FF2B5EF4-FFF2-40B4-BE49-F238E27FC236}">
                <a16:creationId xmlns:a16="http://schemas.microsoft.com/office/drawing/2014/main" id="{516E88D9-AB6C-CA8B-938E-CA15F24ED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30" y="2025908"/>
            <a:ext cx="3248149" cy="937226"/>
          </a:xfrm>
          <a:prstGeom prst="rect">
            <a:avLst/>
          </a:prstGeom>
        </p:spPr>
      </p:pic>
      <p:pic>
        <p:nvPicPr>
          <p:cNvPr id="8" name="Picture 7" descr="A picture containing outdoor, beach, sandy&#10;&#10;Description automatically generated">
            <a:extLst>
              <a:ext uri="{FF2B5EF4-FFF2-40B4-BE49-F238E27FC236}">
                <a16:creationId xmlns:a16="http://schemas.microsoft.com/office/drawing/2014/main" id="{992380A8-7A2F-DDAF-B9DA-5A3631AF62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30" y="3140675"/>
            <a:ext cx="3248149" cy="812037"/>
          </a:xfrm>
          <a:prstGeom prst="rect">
            <a:avLst/>
          </a:prstGeom>
        </p:spPr>
      </p:pic>
      <p:pic>
        <p:nvPicPr>
          <p:cNvPr id="11" name="Picture 10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B8FD417C-670C-31D4-DA3C-4C4E0A96E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30" y="4130253"/>
            <a:ext cx="3248149" cy="718763"/>
          </a:xfrm>
          <a:prstGeom prst="rect">
            <a:avLst/>
          </a:prstGeom>
        </p:spPr>
      </p:pic>
      <p:pic>
        <p:nvPicPr>
          <p:cNvPr id="13" name="Picture 12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BA1CFEB2-3D4E-79FE-B251-971B4C9B95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30" y="5026556"/>
            <a:ext cx="3261460" cy="812037"/>
          </a:xfrm>
          <a:prstGeom prst="rect">
            <a:avLst/>
          </a:prstGeom>
        </p:spPr>
      </p:pic>
      <p:pic>
        <p:nvPicPr>
          <p:cNvPr id="15" name="Picture 14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0663A15A-B842-D09C-B1C0-02DFF8AA23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362" y="2025908"/>
            <a:ext cx="1878227" cy="939114"/>
          </a:xfrm>
          <a:prstGeom prst="rect">
            <a:avLst/>
          </a:prstGeom>
        </p:spPr>
      </p:pic>
      <p:pic>
        <p:nvPicPr>
          <p:cNvPr id="18" name="Picture 17" descr="A close up of a skin&#10;&#10;Description automatically generated with low confidence">
            <a:extLst>
              <a:ext uri="{FF2B5EF4-FFF2-40B4-BE49-F238E27FC236}">
                <a16:creationId xmlns:a16="http://schemas.microsoft.com/office/drawing/2014/main" id="{3FA1167E-790D-F2BB-88BF-950183603C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38" y="3130979"/>
            <a:ext cx="1861751" cy="821733"/>
          </a:xfrm>
          <a:prstGeom prst="rect">
            <a:avLst/>
          </a:prstGeom>
        </p:spPr>
      </p:pic>
      <p:pic>
        <p:nvPicPr>
          <p:cNvPr id="20" name="Picture 19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B34C8310-874A-27D3-B29E-CE0D7A1597D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362" y="5026556"/>
            <a:ext cx="1861751" cy="812037"/>
          </a:xfrm>
          <a:prstGeom prst="rect">
            <a:avLst/>
          </a:prstGeom>
        </p:spPr>
      </p:pic>
      <p:pic>
        <p:nvPicPr>
          <p:cNvPr id="22" name="Picture 21" descr="A picture containing outdoor, water&#10;&#10;Description automatically generated">
            <a:extLst>
              <a:ext uri="{FF2B5EF4-FFF2-40B4-BE49-F238E27FC236}">
                <a16:creationId xmlns:a16="http://schemas.microsoft.com/office/drawing/2014/main" id="{3277FDD1-DF76-8047-A912-9CC79A5777A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38" y="4130253"/>
            <a:ext cx="1861751" cy="718763"/>
          </a:xfrm>
          <a:prstGeom prst="rect">
            <a:avLst/>
          </a:prstGeom>
        </p:spPr>
      </p:pic>
      <p:pic>
        <p:nvPicPr>
          <p:cNvPr id="1026" name="Picture 2" descr="ALPINE HAY MIX">
            <a:extLst>
              <a:ext uri="{FF2B5EF4-FFF2-40B4-BE49-F238E27FC236}">
                <a16:creationId xmlns:a16="http://schemas.microsoft.com/office/drawing/2014/main" id="{AF884D65-57D7-5331-D896-3D5726FC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72" y="2025909"/>
            <a:ext cx="1878227" cy="9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PINE HAY &amp; CORNFLOWER">
            <a:extLst>
              <a:ext uri="{FF2B5EF4-FFF2-40B4-BE49-F238E27FC236}">
                <a16:creationId xmlns:a16="http://schemas.microsoft.com/office/drawing/2014/main" id="{BA26C2CC-9A74-ADBA-B41F-5CC45870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348" y="3130979"/>
            <a:ext cx="1861751" cy="8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PINE HAY &amp; ROSE">
            <a:extLst>
              <a:ext uri="{FF2B5EF4-FFF2-40B4-BE49-F238E27FC236}">
                <a16:creationId xmlns:a16="http://schemas.microsoft.com/office/drawing/2014/main" id="{DE079E21-6DEA-8CA1-71B2-876184F7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72" y="4130253"/>
            <a:ext cx="1861751" cy="7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VENDER">
            <a:extLst>
              <a:ext uri="{FF2B5EF4-FFF2-40B4-BE49-F238E27FC236}">
                <a16:creationId xmlns:a16="http://schemas.microsoft.com/office/drawing/2014/main" id="{20643EB0-4470-0EC2-DA93-DFC7583A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72" y="5026557"/>
            <a:ext cx="1874525" cy="8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GHT MOSS">
            <a:extLst>
              <a:ext uri="{FF2B5EF4-FFF2-40B4-BE49-F238E27FC236}">
                <a16:creationId xmlns:a16="http://schemas.microsoft.com/office/drawing/2014/main" id="{8456EF16-14E6-4D86-DEC1-BD6ABAAC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8018" y="2025908"/>
            <a:ext cx="1878227" cy="9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E5A055D-F907-0C49-ADC3-9E4CB0E7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8018" y="3130979"/>
            <a:ext cx="1878227" cy="8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EPPERMINT">
            <a:extLst>
              <a:ext uri="{FF2B5EF4-FFF2-40B4-BE49-F238E27FC236}">
                <a16:creationId xmlns:a16="http://schemas.microsoft.com/office/drawing/2014/main" id="{D2722291-8BD8-9B32-8844-82CADF50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1542" y="4120557"/>
            <a:ext cx="1894703" cy="7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E5733DE-126A-CD69-E1E4-2CE3270D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1542" y="5027657"/>
            <a:ext cx="1874525" cy="8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80DAD5-14F5-DAC8-EC0C-487DBF97BA03}"/>
              </a:ext>
            </a:extLst>
          </p:cNvPr>
          <p:cNvSpPr txBox="1"/>
          <p:nvPr/>
        </p:nvSpPr>
        <p:spPr>
          <a:xfrm>
            <a:off x="708455" y="2343763"/>
            <a:ext cx="324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OAK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9831BA-6788-5B32-D39E-6052497B91C7}"/>
              </a:ext>
            </a:extLst>
          </p:cNvPr>
          <p:cNvSpPr txBox="1"/>
          <p:nvPr/>
        </p:nvSpPr>
        <p:spPr>
          <a:xfrm>
            <a:off x="724929" y="5247908"/>
            <a:ext cx="326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CHERRY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EAC7F1-C777-AB75-7EFE-5000DB6E894B}"/>
              </a:ext>
            </a:extLst>
          </p:cNvPr>
          <p:cNvSpPr txBox="1"/>
          <p:nvPr/>
        </p:nvSpPr>
        <p:spPr>
          <a:xfrm>
            <a:off x="724931" y="4342152"/>
            <a:ext cx="32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AMERICAN WALLNUT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F194CE-5CE6-F629-193B-6B34D83EEBEE}"/>
              </a:ext>
            </a:extLst>
          </p:cNvPr>
          <p:cNvSpPr txBox="1"/>
          <p:nvPr/>
        </p:nvSpPr>
        <p:spPr>
          <a:xfrm>
            <a:off x="711620" y="3361138"/>
            <a:ext cx="32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WHITE ASH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D5B130-D5EB-2547-5CD6-8620FB680972}"/>
              </a:ext>
            </a:extLst>
          </p:cNvPr>
          <p:cNvSpPr txBox="1"/>
          <p:nvPr/>
        </p:nvSpPr>
        <p:spPr>
          <a:xfrm>
            <a:off x="4427838" y="2309855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METAL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ECE8D4-51F7-1315-6E21-AE848F8F192F}"/>
              </a:ext>
            </a:extLst>
          </p:cNvPr>
          <p:cNvSpPr txBox="1"/>
          <p:nvPr/>
        </p:nvSpPr>
        <p:spPr>
          <a:xfrm>
            <a:off x="4427839" y="3361138"/>
            <a:ext cx="184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COPPER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AE5024-F4B3-F133-B67B-E69702D8615D}"/>
              </a:ext>
            </a:extLst>
          </p:cNvPr>
          <p:cNvSpPr txBox="1"/>
          <p:nvPr/>
        </p:nvSpPr>
        <p:spPr>
          <a:xfrm>
            <a:off x="4436075" y="4300223"/>
            <a:ext cx="184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ALUMINIUM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0BB260-56E9-F7BC-CACB-C749AC9E7BB4}"/>
              </a:ext>
            </a:extLst>
          </p:cNvPr>
          <p:cNvSpPr txBox="1"/>
          <p:nvPr/>
        </p:nvSpPr>
        <p:spPr>
          <a:xfrm>
            <a:off x="4436075" y="5249500"/>
            <a:ext cx="186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BRASS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770B4-1898-3043-999D-9F5B685402CB}"/>
              </a:ext>
            </a:extLst>
          </p:cNvPr>
          <p:cNvSpPr txBox="1"/>
          <p:nvPr/>
        </p:nvSpPr>
        <p:spPr>
          <a:xfrm rot="16200000">
            <a:off x="8923909" y="3739172"/>
            <a:ext cx="379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K" dirty="0"/>
              <a:t>ORGANOID MATERIALS</a:t>
            </a:r>
          </a:p>
        </p:txBody>
      </p:sp>
    </p:spTree>
    <p:extLst>
      <p:ext uri="{BB962C8B-B14F-4D97-AF65-F5344CB8AC3E}">
        <p14:creationId xmlns:p14="http://schemas.microsoft.com/office/powerpoint/2010/main" val="321986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C06-A7F9-95D9-9958-7782435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704334"/>
            <a:ext cx="9144000" cy="824470"/>
          </a:xfrm>
        </p:spPr>
        <p:txBody>
          <a:bodyPr>
            <a:normAutofit fontScale="90000"/>
          </a:bodyPr>
          <a:lstStyle/>
          <a:p>
            <a:r>
              <a:rPr lang="en-SK" dirty="0"/>
              <a:t>SURFACE FINISHES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C92F2F2-22C8-4D79-8244-1A39EEFA5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0"/>
            <a:ext cx="2133600" cy="584200"/>
          </a:xfrm>
          <a:prstGeom prst="rect">
            <a:avLst/>
          </a:prstGeom>
        </p:spPr>
      </p:pic>
      <p:sp>
        <p:nvSpPr>
          <p:cNvPr id="16" name="Subtitle 5">
            <a:extLst>
              <a:ext uri="{FF2B5EF4-FFF2-40B4-BE49-F238E27FC236}">
                <a16:creationId xmlns:a16="http://schemas.microsoft.com/office/drawing/2014/main" id="{0E9304CB-3FC7-EFFD-17D9-BF26AAE8B21D}"/>
              </a:ext>
            </a:extLst>
          </p:cNvPr>
          <p:cNvSpPr txBox="1">
            <a:spLocks/>
          </p:cNvSpPr>
          <p:nvPr/>
        </p:nvSpPr>
        <p:spPr>
          <a:xfrm>
            <a:off x="1285060" y="5057053"/>
            <a:ext cx="3434881" cy="78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NATURAL OR WATERBASED OIL</a:t>
            </a:r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id="{2369EA94-AF94-D942-CF80-D35B88748DF4}"/>
              </a:ext>
            </a:extLst>
          </p:cNvPr>
          <p:cNvSpPr txBox="1">
            <a:spLocks/>
          </p:cNvSpPr>
          <p:nvPr/>
        </p:nvSpPr>
        <p:spPr>
          <a:xfrm>
            <a:off x="5345944" y="5056825"/>
            <a:ext cx="1909986" cy="78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OILED</a:t>
            </a:r>
          </a:p>
          <a:p>
            <a:endParaRPr lang="en-GB" sz="1800" dirty="0">
              <a:latin typeface="Acumin Pro Extra Light" panose="020B0304020202020204" pitchFamily="34" charset="77"/>
              <a:cs typeface="Arial Narrow" panose="020B0604020202020204" pitchFamily="34" charset="0"/>
            </a:endParaRP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ACF3DB1C-3749-F95B-87AB-1924E067D406}"/>
              </a:ext>
            </a:extLst>
          </p:cNvPr>
          <p:cNvSpPr txBox="1">
            <a:spLocks/>
          </p:cNvSpPr>
          <p:nvPr/>
        </p:nvSpPr>
        <p:spPr>
          <a:xfrm>
            <a:off x="6747194" y="5056825"/>
            <a:ext cx="2036587" cy="379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WAX / OIL COMBINATION</a:t>
            </a:r>
          </a:p>
        </p:txBody>
      </p:sp>
      <p:sp>
        <p:nvSpPr>
          <p:cNvPr id="19" name="Subtitle 5">
            <a:extLst>
              <a:ext uri="{FF2B5EF4-FFF2-40B4-BE49-F238E27FC236}">
                <a16:creationId xmlns:a16="http://schemas.microsoft.com/office/drawing/2014/main" id="{909AF4F7-2241-284F-E8F8-E0C9329265D8}"/>
              </a:ext>
            </a:extLst>
          </p:cNvPr>
          <p:cNvSpPr txBox="1">
            <a:spLocks/>
          </p:cNvSpPr>
          <p:nvPr/>
        </p:nvSpPr>
        <p:spPr>
          <a:xfrm>
            <a:off x="8783782" y="5041740"/>
            <a:ext cx="1554469" cy="391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latin typeface="Acumin Pro Extra Light" panose="020B0304020202020204" pitchFamily="34" charset="77"/>
                <a:cs typeface="Arial Narrow" panose="020B0604020202020204" pitchFamily="34" charset="0"/>
              </a:rPr>
              <a:t>ANTIBACTERIAL</a:t>
            </a:r>
          </a:p>
        </p:txBody>
      </p:sp>
      <p:pic>
        <p:nvPicPr>
          <p:cNvPr id="4" name="Picture 3" descr="A picture containing floor, person&#10;&#10;Description automatically generated">
            <a:extLst>
              <a:ext uri="{FF2B5EF4-FFF2-40B4-BE49-F238E27FC236}">
                <a16:creationId xmlns:a16="http://schemas.microsoft.com/office/drawing/2014/main" id="{4BD1D0FA-ED20-B3C5-5A12-4F8132445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13" y="2106463"/>
            <a:ext cx="4701548" cy="2714362"/>
          </a:xfrm>
          <a:prstGeom prst="rect">
            <a:avLst/>
          </a:prstGeom>
        </p:spPr>
      </p:pic>
      <p:pic>
        <p:nvPicPr>
          <p:cNvPr id="6" name="Picture 5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07469421-7080-67FD-0C82-3C9EE467B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24" y="2106338"/>
            <a:ext cx="4825754" cy="2714487"/>
          </a:xfrm>
          <a:prstGeom prst="rect">
            <a:avLst/>
          </a:prstGeom>
        </p:spPr>
      </p:pic>
      <p:pic>
        <p:nvPicPr>
          <p:cNvPr id="5122" name="Picture 2" descr="ADLER-Lacke | elements.at | Projekt">
            <a:extLst>
              <a:ext uri="{FF2B5EF4-FFF2-40B4-BE49-F238E27FC236}">
                <a16:creationId xmlns:a16="http://schemas.microsoft.com/office/drawing/2014/main" id="{834D6E96-AEF4-2609-36EE-4CC2F330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1120" y="2112084"/>
            <a:ext cx="954993" cy="11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oucryl Lacquers - Cloucryl Nano Finish Antibac">
            <a:extLst>
              <a:ext uri="{FF2B5EF4-FFF2-40B4-BE49-F238E27FC236}">
                <a16:creationId xmlns:a16="http://schemas.microsoft.com/office/drawing/2014/main" id="{992DF481-0F18-EC5E-E425-5E333C34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8251" y="3599889"/>
            <a:ext cx="1180729" cy="1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3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377</Words>
  <Application>Microsoft Macintosh PowerPoint</Application>
  <PresentationFormat>Widescreen</PresentationFormat>
  <Paragraphs>103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-apple-system</vt:lpstr>
      <vt:lpstr>Acumin Pro Extra Light</vt:lpstr>
      <vt:lpstr>Arial</vt:lpstr>
      <vt:lpstr>Calibri</vt:lpstr>
      <vt:lpstr>Calibri Light</vt:lpstr>
      <vt:lpstr>var(--h2_typography-font-family)</vt:lpstr>
      <vt:lpstr>Office Theme</vt:lpstr>
      <vt:lpstr>Company presentation</vt:lpstr>
      <vt:lpstr>WOOD</vt:lpstr>
      <vt:lpstr>ABOUT US</vt:lpstr>
      <vt:lpstr>REFERENCE</vt:lpstr>
      <vt:lpstr>SUCCESSFUL AKQUISITION </vt:lpstr>
      <vt:lpstr>TECHNOLOGIES</vt:lpstr>
      <vt:lpstr>INDIVIDUAL AND FAST</vt:lpstr>
      <vt:lpstr>MATERIALS</vt:lpstr>
      <vt:lpstr>SURFACE FINISHES</vt:lpstr>
      <vt:lpstr>OPTICAL SOLUTIONS</vt:lpstr>
      <vt:lpstr>THE “PURE” THINKING</vt:lpstr>
      <vt:lpstr>OPPORTUNITIES  </vt:lpstr>
      <vt:lpstr>BUILDING WITH WOOD IS TREND</vt:lpstr>
      <vt:lpstr>EXTENSIVE PORTFOLIO</vt:lpstr>
      <vt:lpstr> THEMES  Make the design fit to the application</vt:lpstr>
      <vt:lpstr>FOKUS IN 2023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MEETING</dc:title>
  <dc:creator>eurofred78 eurofred78</dc:creator>
  <cp:lastModifiedBy>eurofred78 eurofred78</cp:lastModifiedBy>
  <cp:revision>52</cp:revision>
  <dcterms:created xsi:type="dcterms:W3CDTF">2023-01-29T08:12:51Z</dcterms:created>
  <dcterms:modified xsi:type="dcterms:W3CDTF">2023-02-19T08:53:32Z</dcterms:modified>
</cp:coreProperties>
</file>